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3" r:id="rId1"/>
  </p:sldMasterIdLst>
  <p:notesMasterIdLst>
    <p:notesMasterId r:id="rId3"/>
  </p:notesMasterIdLst>
  <p:sldIdLst>
    <p:sldId id="269" r:id="rId2"/>
  </p:sldIdLst>
  <p:sldSz cx="6858000" cy="9906000" type="A4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544" userDrawn="1">
          <p15:clr>
            <a:srgbClr val="A4A3A4"/>
          </p15:clr>
        </p15:guide>
        <p15:guide id="2" pos="2330" userDrawn="1">
          <p15:clr>
            <a:srgbClr val="A4A3A4"/>
          </p15:clr>
        </p15:guide>
        <p15:guide id="3" orient="horz" pos="3776" userDrawn="1">
          <p15:clr>
            <a:srgbClr val="A4A3A4"/>
          </p15:clr>
        </p15:guide>
        <p15:guide id="4" pos="27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441D"/>
    <a:srgbClr val="550000"/>
    <a:srgbClr val="D29500"/>
    <a:srgbClr val="FFB914"/>
    <a:srgbClr val="FFF1EB"/>
    <a:srgbClr val="FFFFFF"/>
    <a:srgbClr val="5A5078"/>
    <a:srgbClr val="D23C32"/>
    <a:srgbClr val="820032"/>
    <a:srgbClr val="DC67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497" autoAdjust="0"/>
    <p:restoredTop sz="94629" autoAdjust="0"/>
  </p:normalViewPr>
  <p:slideViewPr>
    <p:cSldViewPr showGuides="1">
      <p:cViewPr>
        <p:scale>
          <a:sx n="82" d="100"/>
          <a:sy n="82" d="100"/>
        </p:scale>
        <p:origin x="-2472" y="354"/>
      </p:cViewPr>
      <p:guideLst>
        <p:guide orient="horz" pos="5544"/>
        <p:guide orient="horz" pos="3776"/>
        <p:guide pos="2330"/>
        <p:guide pos="27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D6934B7-18B8-4115-9091-22DAFE225D29}" type="datetimeFigureOut">
              <a:rPr lang="he-IL" smtClean="0"/>
              <a:t>ה'/אלול/תשע"ז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B07BC53-3246-4B72-AA81-771B4896B01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108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42900" y="1244016"/>
            <a:ext cx="6172200" cy="6537502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27E0-69E2-45D0-B447-776D494F2F20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27 אוגוסט 17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A1AF6A7F-140A-4538-A3C4-A196C0628578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-578644" y="-154384"/>
            <a:ext cx="7093744" cy="1651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>
              <a:defRPr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25360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  <a:latin typeface="NarkisShulamitMF Regular" pitchFamily="18" charset="-79"/>
                <a:ea typeface="NarkisShulamitMF Regular" pitchFamily="18" charset="-79"/>
                <a:cs typeface="NarkisShulamitMF Regular" pitchFamily="18" charset="-79"/>
              </a:defRPr>
            </a:lvl1pPr>
          </a:lstStyle>
          <a:p>
            <a:fld id="{81A18C0C-176C-4EFC-BA2C-E8C3F1AD574E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27 אוגוסט 17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788">
                <a:solidFill>
                  <a:schemeClr val="tx1">
                    <a:tint val="75000"/>
                  </a:schemeClr>
                </a:solidFill>
                <a:latin typeface="NarkisShulamitMF Regular" pitchFamily="18" charset="-79"/>
                <a:ea typeface="NarkisShulamitMF Regular" pitchFamily="18" charset="-79"/>
                <a:cs typeface="NarkisShulamitMF Regular" pitchFamily="18" charset="-79"/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-7404" y="9418153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788">
                <a:solidFill>
                  <a:schemeClr val="tx1">
                    <a:tint val="75000"/>
                  </a:schemeClr>
                </a:solidFill>
                <a:latin typeface="NarkisShulamitMF Regular" pitchFamily="18" charset="-79"/>
                <a:ea typeface="NarkisShulamitMF Regular" pitchFamily="18" charset="-79"/>
                <a:cs typeface="NarkisShulamitMF Regular" pitchFamily="18" charset="-79"/>
              </a:defRPr>
            </a:lvl1pPr>
          </a:lstStyle>
          <a:p>
            <a:fld id="{A1AF6A7F-140A-4538-A3C4-A196C0628578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לבן 7"/>
          <p:cNvSpPr/>
          <p:nvPr userDrawn="1"/>
        </p:nvSpPr>
        <p:spPr>
          <a:xfrm>
            <a:off x="0" y="0"/>
            <a:ext cx="6858000" cy="16406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7" name="תמונה 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33" t="11704" b="84454"/>
          <a:stretch/>
        </p:blipFill>
        <p:spPr>
          <a:xfrm>
            <a:off x="1538436" y="848544"/>
            <a:ext cx="5346948" cy="358184"/>
          </a:xfrm>
          <a:prstGeom prst="rect">
            <a:avLst/>
          </a:prstGeom>
        </p:spPr>
      </p:pic>
      <p:pic>
        <p:nvPicPr>
          <p:cNvPr id="9" name="תמונה 8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44" y="163843"/>
            <a:ext cx="1835880" cy="899581"/>
          </a:xfrm>
          <a:prstGeom prst="rect">
            <a:avLst/>
          </a:prstGeom>
        </p:spPr>
      </p:pic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-231216" y="-154384"/>
            <a:ext cx="7093744" cy="1651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921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 ftr="0" dt="0"/>
  <p:txStyles>
    <p:titleStyle>
      <a:lvl1pPr algn="ctr" defTabSz="685800" rtl="1" eaLnBrk="1" latinLnBrk="0" hangingPunct="1">
        <a:spcBef>
          <a:spcPct val="0"/>
        </a:spcBef>
        <a:buNone/>
        <a:defRPr sz="3000" b="1" kern="1200">
          <a:solidFill>
            <a:srgbClr val="550000"/>
          </a:solidFill>
          <a:latin typeface="NarkisShulamitMF Regular" pitchFamily="18" charset="-79"/>
          <a:ea typeface="NarkisShulamitMF Regular" pitchFamily="18" charset="-79"/>
          <a:cs typeface="NarkisShulamitMF Regular" pitchFamily="18" charset="-79"/>
        </a:defRPr>
      </a:lvl1pPr>
    </p:titleStyle>
    <p:bodyStyle>
      <a:lvl1pPr marL="257175" indent="-257175" algn="r" defTabSz="685800" rtl="1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NarkisShulamitMF Regular" pitchFamily="18" charset="-79"/>
          <a:ea typeface="NarkisShulamitMF Regular" pitchFamily="18" charset="-79"/>
          <a:cs typeface="NarkisShulamitMF Regular" pitchFamily="18" charset="-79"/>
        </a:defRPr>
      </a:lvl1pPr>
      <a:lvl2pPr marL="557213" indent="-214313" algn="r" defTabSz="685800" rtl="1" eaLnBrk="1" latinLnBrk="0" hangingPunct="1">
        <a:spcBef>
          <a:spcPct val="20000"/>
        </a:spcBef>
        <a:buFont typeface="Arial" pitchFamily="34" charset="0"/>
        <a:buChar char="–"/>
        <a:defRPr sz="1350" kern="1200">
          <a:solidFill>
            <a:schemeClr val="tx1"/>
          </a:solidFill>
          <a:latin typeface="NarkisShulamitMF Regular" pitchFamily="18" charset="-79"/>
          <a:ea typeface="NarkisShulamitMF Regular" pitchFamily="18" charset="-79"/>
          <a:cs typeface="NarkisShulamitMF Regular" pitchFamily="18" charset="-79"/>
        </a:defRPr>
      </a:lvl2pPr>
      <a:lvl3pPr marL="857250" indent="-171450" algn="r" defTabSz="685800" rtl="1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NarkisShulamitMF Regular" pitchFamily="18" charset="-79"/>
          <a:ea typeface="NarkisShulamitMF Regular" pitchFamily="18" charset="-79"/>
          <a:cs typeface="NarkisShulamitMF Regular" pitchFamily="18" charset="-79"/>
        </a:defRPr>
      </a:lvl3pPr>
      <a:lvl4pPr marL="1200150" indent="-171450" algn="r" defTabSz="685800" rtl="1" eaLnBrk="1" latinLnBrk="0" hangingPunct="1">
        <a:spcBef>
          <a:spcPct val="20000"/>
        </a:spcBef>
        <a:buFont typeface="Arial" pitchFamily="34" charset="0"/>
        <a:buChar char="–"/>
        <a:defRPr sz="1050" kern="1200">
          <a:solidFill>
            <a:schemeClr val="tx1"/>
          </a:solidFill>
          <a:latin typeface="NarkisShulamitMF Regular" pitchFamily="18" charset="-79"/>
          <a:ea typeface="NarkisShulamitMF Regular" pitchFamily="18" charset="-79"/>
          <a:cs typeface="NarkisShulamitMF Regular" pitchFamily="18" charset="-79"/>
        </a:defRPr>
      </a:lvl4pPr>
      <a:lvl5pPr marL="1543050" indent="-171450" algn="r" defTabSz="685800" rtl="1" eaLnBrk="1" latinLnBrk="0" hangingPunct="1">
        <a:spcBef>
          <a:spcPct val="20000"/>
        </a:spcBef>
        <a:buFont typeface="Arial" pitchFamily="34" charset="0"/>
        <a:buChar char="»"/>
        <a:defRPr sz="1050" kern="1200">
          <a:solidFill>
            <a:schemeClr val="tx1"/>
          </a:solidFill>
          <a:latin typeface="NarkisShulamitMF Regular" pitchFamily="18" charset="-79"/>
          <a:ea typeface="NarkisShulamitMF Regular" pitchFamily="18" charset="-79"/>
          <a:cs typeface="NarkisShulamitMF Regular" pitchFamily="18" charset="-79"/>
        </a:defRPr>
      </a:lvl5pPr>
      <a:lvl6pPr marL="1885950" indent="-171450" algn="r" defTabSz="685800" rtl="1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sherut@menora.co.i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494601" y="-154384"/>
            <a:ext cx="7093744" cy="1651000"/>
          </a:xfrm>
        </p:spPr>
        <p:txBody>
          <a:bodyPr/>
          <a:lstStyle/>
          <a:p>
            <a:r>
              <a:rPr lang="he-IL" dirty="0"/>
              <a:t>שכחתם את סיסמתכם?</a:t>
            </a:r>
          </a:p>
        </p:txBody>
      </p:sp>
      <p:grpSp>
        <p:nvGrpSpPr>
          <p:cNvPr id="18" name="קבוצה 17"/>
          <p:cNvGrpSpPr/>
          <p:nvPr/>
        </p:nvGrpSpPr>
        <p:grpSpPr>
          <a:xfrm>
            <a:off x="-99392" y="2819546"/>
            <a:ext cx="6957392" cy="371311"/>
            <a:chOff x="-99392" y="2274353"/>
            <a:chExt cx="6957392" cy="371311"/>
          </a:xfrm>
        </p:grpSpPr>
        <p:sp>
          <p:nvSpPr>
            <p:cNvPr id="19" name="מלבן מעוגל 18"/>
            <p:cNvSpPr/>
            <p:nvPr/>
          </p:nvSpPr>
          <p:spPr>
            <a:xfrm>
              <a:off x="-99392" y="2274353"/>
              <a:ext cx="6957392" cy="371311"/>
            </a:xfrm>
            <a:prstGeom prst="roundRect">
              <a:avLst>
                <a:gd name="adj" fmla="val 0"/>
              </a:avLst>
            </a:prstGeom>
            <a:solidFill>
              <a:srgbClr val="FFB914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72000"/>
              <a:endParaRPr lang="he-IL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70456" y="2306120"/>
              <a:ext cx="6038428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72000"/>
              <a:r>
                <a:rPr lang="he-IL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מה לעשות במידה ושכחתי את הסיסמה שלי? 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437508" y="1840660"/>
            <a:ext cx="6124483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spcBef>
                <a:spcPts val="600"/>
              </a:spcBef>
            </a:pPr>
            <a:r>
              <a:rPr lang="he-IL" sz="13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בתהליך הרישום לאתר המידע האישי, בחרתם סיסמא קבועה שתשמש אתכם בכל כניסה. </a:t>
            </a:r>
          </a:p>
          <a:p>
            <a:pPr>
              <a:spcBef>
                <a:spcPts val="600"/>
              </a:spcBef>
            </a:pPr>
            <a:r>
              <a:rPr lang="he-IL" sz="13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במידה ושכחתם את הסיסמא, באפשרותכם לקבל סיסמא זמנית, באמצעותה תוכלו </a:t>
            </a:r>
            <a:r>
              <a:rPr lang="en-US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he-IL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להיכנס </a:t>
            </a:r>
            <a:r>
              <a:rPr lang="he-IL" sz="13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למידע האישי ולהחליפה בסיסמא קבועה</a:t>
            </a:r>
            <a:r>
              <a:rPr lang="he-IL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he-IL" sz="13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72" name="קבוצה 71"/>
          <p:cNvGrpSpPr/>
          <p:nvPr/>
        </p:nvGrpSpPr>
        <p:grpSpPr>
          <a:xfrm>
            <a:off x="-87926" y="1352600"/>
            <a:ext cx="6945925" cy="371311"/>
            <a:chOff x="-99392" y="2274353"/>
            <a:chExt cx="6957392" cy="371311"/>
          </a:xfrm>
        </p:grpSpPr>
        <p:sp>
          <p:nvSpPr>
            <p:cNvPr id="93" name="מלבן מעוגל 92"/>
            <p:cNvSpPr/>
            <p:nvPr/>
          </p:nvSpPr>
          <p:spPr>
            <a:xfrm>
              <a:off x="-99392" y="2274353"/>
              <a:ext cx="6957392" cy="371311"/>
            </a:xfrm>
            <a:prstGeom prst="roundRect">
              <a:avLst>
                <a:gd name="adj" fmla="val 0"/>
              </a:avLst>
            </a:prstGeom>
            <a:solidFill>
              <a:srgbClr val="FFB914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72000"/>
              <a:endParaRPr lang="he-IL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82179" y="2306120"/>
              <a:ext cx="6038428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72000"/>
              <a:r>
                <a:rPr lang="he-IL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מתי קיבלתי סיסמה?</a:t>
              </a: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523564" y="3323602"/>
            <a:ext cx="6038427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16000" indent="-216000">
              <a:spcBef>
                <a:spcPts val="300"/>
              </a:spcBef>
              <a:buFont typeface="+mj-lt"/>
              <a:buAutoNum type="arabicPeriod"/>
            </a:pPr>
            <a:r>
              <a:rPr lang="he-IL" sz="13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בחלונית "</a:t>
            </a:r>
            <a:r>
              <a:rPr lang="he-IL" sz="13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כניסה למידע האישי</a:t>
            </a:r>
            <a:r>
              <a:rPr lang="he-IL" sz="13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" </a:t>
            </a:r>
            <a:r>
              <a:rPr lang="he-IL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בעמוד</a:t>
            </a:r>
            <a:r>
              <a:rPr lang="he-IL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he-IL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הבית </a:t>
            </a:r>
            <a:r>
              <a:rPr lang="he-IL" sz="13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של אתר מנורה מבטחים יש ללחוץ </a:t>
            </a:r>
            <a:r>
              <a:rPr lang="en-US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he-IL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על </a:t>
            </a:r>
            <a:r>
              <a:rPr lang="he-IL" sz="13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"</a:t>
            </a:r>
            <a:r>
              <a:rPr lang="he-IL" sz="13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שכחתי סיסמא</a:t>
            </a:r>
            <a:r>
              <a:rPr lang="he-IL" sz="13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".</a:t>
            </a:r>
          </a:p>
          <a:p>
            <a:pPr marL="216000" indent="-216000">
              <a:spcBef>
                <a:spcPts val="300"/>
              </a:spcBef>
              <a:buFont typeface="+mj-lt"/>
              <a:buAutoNum type="arabicPeriod"/>
            </a:pPr>
            <a:r>
              <a:rPr lang="he-IL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במסך </a:t>
            </a:r>
            <a:r>
              <a:rPr lang="he-IL" sz="13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שיפתח </a:t>
            </a:r>
            <a:r>
              <a:rPr lang="he-IL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יש </a:t>
            </a:r>
            <a:r>
              <a:rPr lang="he-IL" sz="13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להזין את פרטיכם </a:t>
            </a:r>
            <a:r>
              <a:rPr lang="he-IL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ובסיום </a:t>
            </a:r>
            <a:r>
              <a:rPr lang="he-IL" sz="13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יש ללחוץ על "</a:t>
            </a:r>
            <a:r>
              <a:rPr lang="he-IL" sz="13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שלח</a:t>
            </a:r>
            <a:r>
              <a:rPr lang="he-IL" sz="13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".</a:t>
            </a:r>
          </a:p>
          <a:p>
            <a:pPr marL="216000" indent="-216000">
              <a:spcBef>
                <a:spcPts val="300"/>
              </a:spcBef>
              <a:buFont typeface="+mj-lt"/>
              <a:buAutoNum type="arabicPeriod"/>
            </a:pPr>
            <a:r>
              <a:rPr lang="he-IL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במידה </a:t>
            </a:r>
            <a:r>
              <a:rPr lang="he-IL" sz="13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והפרטים אומתו מול מערכות </a:t>
            </a:r>
            <a:r>
              <a:rPr lang="he-IL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מנורה </a:t>
            </a:r>
            <a:r>
              <a:rPr lang="he-IL" sz="13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מבטחים, תשלח אליכם סיסמא </a:t>
            </a:r>
            <a:r>
              <a:rPr lang="he-IL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זמנית </a:t>
            </a:r>
            <a:r>
              <a:rPr lang="he-IL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ב-</a:t>
            </a:r>
            <a:r>
              <a:rPr lang="en-US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SMS </a:t>
            </a:r>
            <a:r>
              <a:rPr lang="he-IL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en-US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he-IL" sz="13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תוקף </a:t>
            </a:r>
            <a:r>
              <a:rPr lang="he-IL" sz="13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הסיסמא הזמנית הינו 30 ימים.</a:t>
            </a:r>
          </a:p>
          <a:p>
            <a:pPr marL="216000" indent="-216000">
              <a:spcBef>
                <a:spcPts val="300"/>
              </a:spcBef>
              <a:buFont typeface="+mj-lt"/>
              <a:buAutoNum type="arabicPeriod"/>
            </a:pPr>
            <a:r>
              <a:rPr lang="he-IL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חזרו </a:t>
            </a:r>
            <a:r>
              <a:rPr lang="he-IL" sz="13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למסך הכניסה </a:t>
            </a:r>
            <a:r>
              <a:rPr lang="he-IL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למידע </a:t>
            </a:r>
            <a:r>
              <a:rPr lang="he-IL" sz="13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האישי, הזינו </a:t>
            </a:r>
            <a:r>
              <a:rPr lang="he-IL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את </a:t>
            </a:r>
            <a:r>
              <a:rPr lang="he-IL" sz="13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המספר המזהה ואת הסיסמה </a:t>
            </a:r>
            <a:r>
              <a:rPr lang="he-IL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הזמנית </a:t>
            </a:r>
            <a:r>
              <a:rPr lang="he-IL" sz="13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שנשלחה ולחצו על "</a:t>
            </a:r>
            <a:r>
              <a:rPr lang="he-IL" sz="13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כניסה</a:t>
            </a:r>
            <a:r>
              <a:rPr lang="he-IL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".</a:t>
            </a:r>
            <a:endParaRPr lang="he-IL" sz="13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16000" indent="-216000">
              <a:spcBef>
                <a:spcPts val="300"/>
              </a:spcBef>
              <a:buFont typeface="+mj-lt"/>
              <a:buAutoNum type="arabicPeriod"/>
            </a:pPr>
            <a:r>
              <a:rPr lang="he-IL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עם </a:t>
            </a:r>
            <a:r>
              <a:rPr lang="he-IL" sz="13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הכניסה, תועברו למסך בחירת סיסמא קבועה. בחרו סיסמא קבועה חדשה בהתאם להנחיות המופיעות במסך. בסיום לחצו על "שנה סיסמא". </a:t>
            </a:r>
          </a:p>
        </p:txBody>
      </p:sp>
      <p:grpSp>
        <p:nvGrpSpPr>
          <p:cNvPr id="143" name="קבוצה 142"/>
          <p:cNvGrpSpPr/>
          <p:nvPr/>
        </p:nvGrpSpPr>
        <p:grpSpPr>
          <a:xfrm>
            <a:off x="-87925" y="5812523"/>
            <a:ext cx="6957392" cy="371311"/>
            <a:chOff x="-99392" y="2274353"/>
            <a:chExt cx="6957392" cy="371311"/>
          </a:xfrm>
        </p:grpSpPr>
        <p:sp>
          <p:nvSpPr>
            <p:cNvPr id="144" name="מלבן מעוגל 143"/>
            <p:cNvSpPr/>
            <p:nvPr/>
          </p:nvSpPr>
          <p:spPr>
            <a:xfrm>
              <a:off x="-99392" y="2274353"/>
              <a:ext cx="6957392" cy="371311"/>
            </a:xfrm>
            <a:prstGeom prst="roundRect">
              <a:avLst>
                <a:gd name="adj" fmla="val 0"/>
              </a:avLst>
            </a:prstGeom>
            <a:solidFill>
              <a:srgbClr val="FFB914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72000"/>
              <a:endParaRPr lang="he-IL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70456" y="2306120"/>
              <a:ext cx="6038428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72000"/>
              <a:r>
                <a:rPr lang="he-IL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מה לעשות במידה ופרטי הזיהוי שלי לא אומתו? </a:t>
              </a:r>
            </a:p>
          </p:txBody>
        </p:sp>
      </p:grpSp>
      <p:sp>
        <p:nvSpPr>
          <p:cNvPr id="146" name="TextBox 145"/>
          <p:cNvSpPr txBox="1"/>
          <p:nvPr/>
        </p:nvSpPr>
        <p:spPr>
          <a:xfrm>
            <a:off x="352113" y="6320353"/>
            <a:ext cx="6373351" cy="16466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spcBef>
                <a:spcPts val="600"/>
              </a:spcBef>
            </a:pPr>
            <a:r>
              <a:rPr lang="he-IL" sz="13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במידה ופרטיכם לא אומתו מול מערכות מנורה </a:t>
            </a:r>
            <a:r>
              <a:rPr lang="he-IL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מבטחים לאחר </a:t>
            </a:r>
            <a:r>
              <a:rPr lang="he-IL" sz="13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 ניסיונות כושלים תועברו </a:t>
            </a:r>
            <a:r>
              <a:rPr lang="en-US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he-IL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למסך </a:t>
            </a:r>
            <a:r>
              <a:rPr lang="he-IL" sz="13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שאלות לאימות זיהוי.</a:t>
            </a:r>
          </a:p>
          <a:p>
            <a:pPr>
              <a:spcBef>
                <a:spcPts val="600"/>
              </a:spcBef>
            </a:pPr>
            <a:r>
              <a:rPr lang="he-IL" sz="13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במסך זה עליכם לבחור ולענות באופן זהה על שאלות אימות הזהות שבחרתם ועניתם עליהן בתהליך הרישום הראשוני למידע האישי. במידה ותענו נכונה על השאלות, תשלח אליכם </a:t>
            </a:r>
            <a:r>
              <a:rPr lang="en-US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he-IL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סיסמא </a:t>
            </a:r>
            <a:r>
              <a:rPr lang="he-IL" sz="13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זמנית לנייד. </a:t>
            </a:r>
          </a:p>
          <a:p>
            <a:pPr>
              <a:spcBef>
                <a:spcPts val="600"/>
              </a:spcBef>
            </a:pPr>
            <a:r>
              <a:rPr lang="he-IL" sz="13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במידה ולאחר 3 ניסיונות לא אומתו התשובות לשאלות הזיהוי, אנו ממליצים לך לפנות </a:t>
            </a:r>
            <a:r>
              <a:rPr lang="en-US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he-IL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למוקד </a:t>
            </a:r>
            <a:r>
              <a:rPr lang="he-IL" sz="13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תמיכת האינטרנט</a:t>
            </a:r>
          </a:p>
        </p:txBody>
      </p:sp>
      <p:grpSp>
        <p:nvGrpSpPr>
          <p:cNvPr id="21" name="קבוצה 20"/>
          <p:cNvGrpSpPr/>
          <p:nvPr/>
        </p:nvGrpSpPr>
        <p:grpSpPr>
          <a:xfrm>
            <a:off x="0" y="9045570"/>
            <a:ext cx="6897232" cy="1019998"/>
            <a:chOff x="-99392" y="9080739"/>
            <a:chExt cx="6996624" cy="797189"/>
          </a:xfrm>
        </p:grpSpPr>
        <p:grpSp>
          <p:nvGrpSpPr>
            <p:cNvPr id="147" name="קבוצה 146"/>
            <p:cNvGrpSpPr/>
            <p:nvPr/>
          </p:nvGrpSpPr>
          <p:grpSpPr>
            <a:xfrm>
              <a:off x="-99392" y="9080739"/>
              <a:ext cx="6957392" cy="797189"/>
              <a:chOff x="-99392" y="8724290"/>
              <a:chExt cx="6957392" cy="797189"/>
            </a:xfrm>
          </p:grpSpPr>
          <p:grpSp>
            <p:nvGrpSpPr>
              <p:cNvPr id="148" name="קבוצה 147"/>
              <p:cNvGrpSpPr/>
              <p:nvPr/>
            </p:nvGrpSpPr>
            <p:grpSpPr>
              <a:xfrm>
                <a:off x="-99392" y="8724290"/>
                <a:ext cx="6957392" cy="797189"/>
                <a:chOff x="-99392" y="2286384"/>
                <a:chExt cx="6957392" cy="797189"/>
              </a:xfrm>
            </p:grpSpPr>
            <p:sp>
              <p:nvSpPr>
                <p:cNvPr id="152" name="מלבן מעוגל 151"/>
                <p:cNvSpPr/>
                <p:nvPr/>
              </p:nvSpPr>
              <p:spPr>
                <a:xfrm>
                  <a:off x="-99392" y="2286384"/>
                  <a:ext cx="6957392" cy="797189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72000"/>
                  <a:endParaRPr lang="he-IL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sp>
              <p:nvSpPr>
                <p:cNvPr id="153" name="TextBox 152"/>
                <p:cNvSpPr txBox="1"/>
                <p:nvPr/>
              </p:nvSpPr>
              <p:spPr>
                <a:xfrm>
                  <a:off x="476672" y="2306120"/>
                  <a:ext cx="5306480" cy="738664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marL="72000"/>
                  <a:r>
                    <a:rPr lang="he-IL" sz="14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מוקד האינטרנט עומד לרשותכם בכל שאלה בטלפון</a:t>
                  </a:r>
                  <a:r>
                    <a:rPr lang="he-IL" sz="1400" b="1" dirty="0" smtClean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: 03-7108900, </a:t>
                  </a:r>
                </a:p>
                <a:p>
                  <a:pPr marL="72000"/>
                  <a:r>
                    <a:rPr lang="he-IL" sz="1400" b="1" dirty="0" smtClean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בימים </a:t>
                  </a:r>
                  <a:r>
                    <a:rPr lang="he-IL" sz="14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א'-ה' בין השעות </a:t>
                  </a:r>
                  <a:r>
                    <a:rPr lang="he-IL" sz="1400" b="1" dirty="0" smtClean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08:00-17:00</a:t>
                  </a:r>
                  <a:endParaRPr lang="he-IL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  <a:p>
                  <a:pPr marL="72000"/>
                  <a:r>
                    <a:rPr lang="he-IL" sz="14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או באמצעות הדואר האלקטרוני: </a:t>
                  </a:r>
                  <a:r>
                    <a:rPr lang="en-US" sz="14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  <a:hlinkClick r:id="rId2"/>
                    </a:rPr>
                    <a:t>sherut@menora.co.il</a:t>
                  </a:r>
                  <a:endParaRPr 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</p:grpSp>
          <p:grpSp>
            <p:nvGrpSpPr>
              <p:cNvPr id="149" name="קבוצה 148"/>
              <p:cNvGrpSpPr/>
              <p:nvPr/>
            </p:nvGrpSpPr>
            <p:grpSpPr>
              <a:xfrm>
                <a:off x="5720856" y="8761724"/>
                <a:ext cx="758148" cy="758148"/>
                <a:chOff x="5756952" y="8809852"/>
                <a:chExt cx="601983" cy="601983"/>
              </a:xfrm>
            </p:grpSpPr>
            <p:pic>
              <p:nvPicPr>
                <p:cNvPr id="150" name="תמונה 149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756952" y="8809852"/>
                  <a:ext cx="601983" cy="601983"/>
                </a:xfrm>
                <a:prstGeom prst="rect">
                  <a:avLst/>
                </a:prstGeom>
              </p:spPr>
            </p:pic>
            <p:pic>
              <p:nvPicPr>
                <p:cNvPr id="151" name="תמונה 150"/>
                <p:cNvPicPr>
                  <a:picLocks noChangeAspect="1"/>
                </p:cNvPicPr>
                <p:nvPr/>
              </p:nvPicPr>
              <p:blipFill rotWithShape="1">
                <a:blip r:embed="rId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accent6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28477"/>
                <a:stretch/>
              </p:blipFill>
              <p:spPr>
                <a:xfrm>
                  <a:off x="5855682" y="8894096"/>
                  <a:ext cx="404522" cy="289325"/>
                </a:xfrm>
                <a:prstGeom prst="rect">
                  <a:avLst/>
                </a:prstGeom>
              </p:spPr>
            </p:pic>
          </p:grpSp>
        </p:grpSp>
        <p:cxnSp>
          <p:nvCxnSpPr>
            <p:cNvPr id="154" name="מחבר ישר 153"/>
            <p:cNvCxnSpPr/>
            <p:nvPr/>
          </p:nvCxnSpPr>
          <p:spPr>
            <a:xfrm>
              <a:off x="-60160" y="9081520"/>
              <a:ext cx="6957392" cy="0"/>
            </a:xfrm>
            <a:prstGeom prst="line">
              <a:avLst/>
            </a:prstGeom>
            <a:ln w="19050">
              <a:solidFill>
                <a:srgbClr val="D295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4943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חדשנות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899</TotalTime>
  <Words>102</Words>
  <Application>Microsoft Office PowerPoint</Application>
  <PresentationFormat>A4 Paper (210x297 mm)</PresentationFormat>
  <Paragraphs>17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חדשנות</vt:lpstr>
      <vt:lpstr>שכחתם את סיסמתכם?</vt:lpstr>
    </vt:vector>
  </TitlesOfParts>
  <Company>Menora Mivtahim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נגה רגנסברג</dc:creator>
  <cp:lastModifiedBy>סיון בן חורין</cp:lastModifiedBy>
  <cp:revision>95</cp:revision>
  <dcterms:created xsi:type="dcterms:W3CDTF">2015-08-20T10:28:59Z</dcterms:created>
  <dcterms:modified xsi:type="dcterms:W3CDTF">2017-08-27T10:55:49Z</dcterms:modified>
</cp:coreProperties>
</file>